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0972800" cy="3657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52">
          <p15:clr>
            <a:srgbClr val="A4A3A4"/>
          </p15:clr>
        </p15:guide>
        <p15:guide id="2" pos="345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9" d="100"/>
          <a:sy n="89" d="100"/>
        </p:scale>
        <p:origin x="114" y="1290"/>
      </p:cViewPr>
      <p:guideLst>
        <p:guide orient="horz" pos="1152"/>
        <p:guide pos="345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514DE9-CE6D-7346-B6AB-D6C357691BE8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-1714500" y="685800"/>
            <a:ext cx="10287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B7D0005-73A7-A249-9C3C-4E59019780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559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B7D0005-73A7-A249-9C3C-4E59019780E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745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1136227"/>
            <a:ext cx="9326880" cy="78401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45920" y="2072640"/>
            <a:ext cx="7680960" cy="934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8223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74382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45956" y="58421"/>
            <a:ext cx="2962274" cy="12488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9130" y="58421"/>
            <a:ext cx="8703946" cy="12488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70436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0629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6776" y="2350347"/>
            <a:ext cx="9326880" cy="72644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776" y="1550247"/>
            <a:ext cx="9326880" cy="80010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77450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9131" y="341207"/>
            <a:ext cx="5833110" cy="96604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75121" y="341207"/>
            <a:ext cx="5833110" cy="96604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91090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8640" y="146473"/>
            <a:ext cx="9875520" cy="609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8640" y="818727"/>
            <a:ext cx="4848226" cy="34120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8640" y="1159934"/>
            <a:ext cx="4848226" cy="210735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74031" y="818727"/>
            <a:ext cx="4850130" cy="34120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74031" y="1159934"/>
            <a:ext cx="4850130" cy="210735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6205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52361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3977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8640" y="145627"/>
            <a:ext cx="3609976" cy="61976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90060" y="145627"/>
            <a:ext cx="6134100" cy="31216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8640" y="765387"/>
            <a:ext cx="3609976" cy="25019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6269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50746" y="2560321"/>
            <a:ext cx="6583680" cy="30226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150746" y="326813"/>
            <a:ext cx="6583680" cy="219456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150746" y="2862581"/>
            <a:ext cx="6583680" cy="42926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7074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8640" y="146473"/>
            <a:ext cx="9875520" cy="609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8640" y="853441"/>
            <a:ext cx="9875520" cy="241384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8640" y="3390054"/>
            <a:ext cx="2560320" cy="1947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826383-DF83-DD4D-AFD5-5D0AB3397AB2}" type="datetimeFigureOut">
              <a:rPr lang="en-US" smtClean="0"/>
              <a:t>5/6/2014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749040" y="3390054"/>
            <a:ext cx="3474720" cy="1947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63840" y="3390054"/>
            <a:ext cx="2560320" cy="1947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24A4DB-422B-9D4A-BB17-DFBEC3C83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1680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50000"/>
            <a:lumOff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/>
          <p:cNvSpPr/>
          <p:nvPr/>
        </p:nvSpPr>
        <p:spPr>
          <a:xfrm>
            <a:off x="2209059" y="0"/>
            <a:ext cx="6578278" cy="3657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Pre-</a:t>
            </a:r>
            <a:endParaRPr lang="en-US" dirty="0"/>
          </a:p>
        </p:txBody>
      </p:sp>
      <p:sp>
        <p:nvSpPr>
          <p:cNvPr id="19" name="Rectangle 18"/>
          <p:cNvSpPr/>
          <p:nvPr/>
        </p:nvSpPr>
        <p:spPr>
          <a:xfrm>
            <a:off x="9067784" y="0"/>
            <a:ext cx="1905016" cy="3657600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/>
          <p:cNvSpPr/>
          <p:nvPr/>
        </p:nvSpPr>
        <p:spPr>
          <a:xfrm>
            <a:off x="0" y="0"/>
            <a:ext cx="1905016" cy="3657600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irect Access Storage 3"/>
          <p:cNvSpPr/>
          <p:nvPr/>
        </p:nvSpPr>
        <p:spPr>
          <a:xfrm>
            <a:off x="74994" y="559251"/>
            <a:ext cx="1574125" cy="672989"/>
          </a:xfrm>
          <a:prstGeom prst="flowChartMagneticDru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Protein database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2" name="Parallelogram 1"/>
          <p:cNvSpPr/>
          <p:nvPr/>
        </p:nvSpPr>
        <p:spPr>
          <a:xfrm>
            <a:off x="323578" y="1605574"/>
            <a:ext cx="1143000" cy="68580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MS spectra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5" name="Parallelogram 4"/>
          <p:cNvSpPr/>
          <p:nvPr/>
        </p:nvSpPr>
        <p:spPr>
          <a:xfrm>
            <a:off x="323578" y="2664708"/>
            <a:ext cx="1143000" cy="68580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MS/MS spectra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7" name="Parallelogram 6"/>
          <p:cNvSpPr/>
          <p:nvPr/>
        </p:nvSpPr>
        <p:spPr>
          <a:xfrm>
            <a:off x="3653281" y="1156401"/>
            <a:ext cx="1143000" cy="68580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Peptide index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9" name="Parallelogram 8"/>
          <p:cNvSpPr/>
          <p:nvPr/>
        </p:nvSpPr>
        <p:spPr>
          <a:xfrm>
            <a:off x="3636085" y="2228243"/>
            <a:ext cx="1149961" cy="68580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Processed</a:t>
            </a:r>
          </a:p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MS/MS spectra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2" name="Parallelogram 11"/>
          <p:cNvSpPr/>
          <p:nvPr/>
        </p:nvSpPr>
        <p:spPr>
          <a:xfrm>
            <a:off x="6177819" y="1644032"/>
            <a:ext cx="1143000" cy="68580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Peptide-spectrum matches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21" name="Parallelogram 20"/>
          <p:cNvSpPr/>
          <p:nvPr/>
        </p:nvSpPr>
        <p:spPr>
          <a:xfrm>
            <a:off x="9470444" y="233636"/>
            <a:ext cx="1143000" cy="68580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Proteins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22" name="Parallelogram 21"/>
          <p:cNvSpPr/>
          <p:nvPr/>
        </p:nvSpPr>
        <p:spPr>
          <a:xfrm>
            <a:off x="9470444" y="1041983"/>
            <a:ext cx="1143000" cy="68580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Peptides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23" name="Parallelogram 22"/>
          <p:cNvSpPr/>
          <p:nvPr/>
        </p:nvSpPr>
        <p:spPr>
          <a:xfrm>
            <a:off x="9470444" y="1850330"/>
            <a:ext cx="1143000" cy="68580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Peptide-spectrum matches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24" name="Parallelogram 23"/>
          <p:cNvSpPr/>
          <p:nvPr/>
        </p:nvSpPr>
        <p:spPr>
          <a:xfrm>
            <a:off x="9470444" y="2658676"/>
            <a:ext cx="1143000" cy="685800"/>
          </a:xfrm>
          <a:prstGeom prst="parallelogram">
            <a:avLst/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1"/>
                </a:solidFill>
              </a:rPr>
              <a:t>Spectral counts</a:t>
            </a:r>
            <a:endParaRPr lang="en-US" sz="1200" dirty="0">
              <a:solidFill>
                <a:schemeClr val="tx1"/>
              </a:solidFill>
            </a:endParaRPr>
          </a:p>
        </p:txBody>
      </p:sp>
      <p:grpSp>
        <p:nvGrpSpPr>
          <p:cNvPr id="31" name="Group 30"/>
          <p:cNvGrpSpPr/>
          <p:nvPr/>
        </p:nvGrpSpPr>
        <p:grpSpPr>
          <a:xfrm>
            <a:off x="2354536" y="574880"/>
            <a:ext cx="1197764" cy="2774963"/>
            <a:chOff x="2354536" y="574880"/>
            <a:chExt cx="1197764" cy="2774963"/>
          </a:xfrm>
        </p:grpSpPr>
        <p:sp>
          <p:nvSpPr>
            <p:cNvPr id="8" name="Rectangle 7"/>
            <p:cNvSpPr/>
            <p:nvPr/>
          </p:nvSpPr>
          <p:spPr>
            <a:xfrm>
              <a:off x="2360707" y="606643"/>
              <a:ext cx="1179576" cy="2743200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2487228" y="1346006"/>
              <a:ext cx="920256" cy="307777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50800" dist="38100" dir="2700000" algn="tl" rotWithShape="0">
                <a:srgbClr val="000000">
                  <a:alpha val="43000"/>
                </a:srgb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sz="1400" dirty="0" smtClean="0"/>
                <a:t>tide-index</a:t>
              </a:r>
              <a:endParaRPr lang="en-US" sz="1400" dirty="0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2553659" y="2416686"/>
              <a:ext cx="787395" cy="307777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50800" dist="38100" dir="2700000" algn="tl" rotWithShape="0">
                <a:srgbClr val="000000">
                  <a:alpha val="43000"/>
                </a:srgb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sz="1400" dirty="0" err="1" smtClean="0"/>
                <a:t>bullseye</a:t>
              </a:r>
              <a:endParaRPr lang="en-US" sz="1400" dirty="0"/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2354536" y="574880"/>
              <a:ext cx="119776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 smtClean="0"/>
                <a:t>Pre-search tools</a:t>
              </a:r>
              <a:endParaRPr lang="en-US" sz="1200" dirty="0"/>
            </a:p>
          </p:txBody>
        </p:sp>
      </p:grpSp>
      <p:grpSp>
        <p:nvGrpSpPr>
          <p:cNvPr id="32" name="Group 31"/>
          <p:cNvGrpSpPr/>
          <p:nvPr/>
        </p:nvGrpSpPr>
        <p:grpSpPr>
          <a:xfrm>
            <a:off x="4897262" y="574880"/>
            <a:ext cx="1179576" cy="2782580"/>
            <a:chOff x="4914565" y="574880"/>
            <a:chExt cx="1179576" cy="2782580"/>
          </a:xfrm>
        </p:grpSpPr>
        <p:sp>
          <p:nvSpPr>
            <p:cNvPr id="25" name="Rectangle 24"/>
            <p:cNvSpPr/>
            <p:nvPr/>
          </p:nvSpPr>
          <p:spPr>
            <a:xfrm>
              <a:off x="4914565" y="614260"/>
              <a:ext cx="1179576" cy="2743200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4992595" y="985819"/>
              <a:ext cx="1001696" cy="307777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50800" dist="38100" dir="2700000" algn="tl" rotWithShape="0">
                <a:srgbClr val="000000">
                  <a:alpha val="43000"/>
                </a:srgb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sz="1400" dirty="0" smtClean="0"/>
                <a:t>tide-search</a:t>
              </a:r>
              <a:endParaRPr lang="en-US" sz="1400" dirty="0"/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5177698" y="1866456"/>
              <a:ext cx="648147" cy="307777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50800" dist="38100" dir="2700000" algn="tl" rotWithShape="0">
                <a:srgbClr val="000000">
                  <a:alpha val="43000"/>
                </a:srgb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sz="1400" dirty="0" smtClean="0"/>
                <a:t>comet</a:t>
              </a:r>
              <a:endParaRPr lang="en-US" sz="1400" dirty="0"/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5009251" y="2747093"/>
              <a:ext cx="985040" cy="52322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50800" dist="38100" dir="2700000" algn="tl" rotWithShape="0">
                <a:srgbClr val="000000">
                  <a:alpha val="43000"/>
                </a:srgbClr>
              </a:outerShdw>
            </a:effectLst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400" dirty="0" smtClean="0"/>
                <a:t>search-for-</a:t>
              </a:r>
            </a:p>
            <a:p>
              <a:pPr algn="ctr"/>
              <a:r>
                <a:rPr lang="en-US" sz="1400" dirty="0" err="1" smtClean="0"/>
                <a:t>xlinks</a:t>
              </a:r>
              <a:endParaRPr lang="en-US" sz="1400" dirty="0"/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5019591" y="574880"/>
              <a:ext cx="954107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 smtClean="0"/>
                <a:t>Search tools</a:t>
              </a:r>
              <a:endParaRPr lang="en-US" sz="1200" dirty="0"/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7421800" y="574880"/>
            <a:ext cx="1261884" cy="2782585"/>
            <a:chOff x="7421800" y="574880"/>
            <a:chExt cx="1261884" cy="2782585"/>
          </a:xfrm>
        </p:grpSpPr>
        <p:sp>
          <p:nvSpPr>
            <p:cNvPr id="26" name="Rectangle 25"/>
            <p:cNvSpPr/>
            <p:nvPr/>
          </p:nvSpPr>
          <p:spPr>
            <a:xfrm>
              <a:off x="7468422" y="614265"/>
              <a:ext cx="1179576" cy="2743200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7578633" y="985466"/>
              <a:ext cx="946117" cy="307777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50800" dist="38100" dir="2700000" algn="tl" rotWithShape="0">
                <a:srgbClr val="000000">
                  <a:alpha val="43000"/>
                </a:srgb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sz="1400" dirty="0" smtClean="0"/>
                <a:t>percolator</a:t>
              </a:r>
              <a:endParaRPr lang="en-US" sz="1400" dirty="0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7709121" y="1572963"/>
              <a:ext cx="685141" cy="307777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50800" dist="38100" dir="2700000" algn="tl" rotWithShape="0">
                <a:srgbClr val="000000">
                  <a:alpha val="43000"/>
                </a:srgb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sz="1400" dirty="0" smtClean="0"/>
                <a:t>barista</a:t>
              </a:r>
              <a:endParaRPr lang="en-US" sz="1400" dirty="0"/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7645170" y="2160460"/>
              <a:ext cx="813043" cy="307777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50800" dist="38100" dir="2700000" algn="tl" rotWithShape="0">
                <a:srgbClr val="000000">
                  <a:alpha val="43000"/>
                </a:srgb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sz="1400" dirty="0" smtClean="0"/>
                <a:t>q-ranker</a:t>
              </a:r>
              <a:endParaRPr lang="en-US" sz="1400" dirty="0"/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7642014" y="2747958"/>
              <a:ext cx="819355" cy="52322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ffectLst>
              <a:outerShdw blurRad="50800" dist="38100" dir="2700000" algn="tl" rotWithShape="0">
                <a:srgbClr val="000000">
                  <a:alpha val="43000"/>
                </a:srgbClr>
              </a:outerShdw>
            </a:effectLst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400" dirty="0" smtClean="0"/>
                <a:t>spectral-</a:t>
              </a:r>
            </a:p>
            <a:p>
              <a:pPr algn="ctr"/>
              <a:r>
                <a:rPr lang="en-US" sz="1400" dirty="0" smtClean="0"/>
                <a:t>counts</a:t>
              </a:r>
              <a:endParaRPr lang="en-US" sz="1400" dirty="0"/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7421800" y="574880"/>
              <a:ext cx="126188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 smtClean="0"/>
                <a:t>Post-search tools</a:t>
              </a:r>
              <a:endParaRPr lang="en-US" sz="1200" dirty="0"/>
            </a:p>
          </p:txBody>
        </p:sp>
      </p:grpSp>
      <p:sp>
        <p:nvSpPr>
          <p:cNvPr id="30" name="TextBox 29"/>
          <p:cNvSpPr txBox="1"/>
          <p:nvPr/>
        </p:nvSpPr>
        <p:spPr>
          <a:xfrm>
            <a:off x="3459329" y="9476"/>
            <a:ext cx="39965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Crux Tandem Mass Spectrometry Toolkit</a:t>
            </a:r>
            <a:endParaRPr lang="en-US" dirty="0"/>
          </a:p>
        </p:txBody>
      </p:sp>
      <p:grpSp>
        <p:nvGrpSpPr>
          <p:cNvPr id="117" name="Group 116"/>
          <p:cNvGrpSpPr/>
          <p:nvPr/>
        </p:nvGrpSpPr>
        <p:grpSpPr>
          <a:xfrm>
            <a:off x="1380853" y="378808"/>
            <a:ext cx="8175316" cy="3195498"/>
            <a:chOff x="1380853" y="378808"/>
            <a:chExt cx="8175316" cy="3195498"/>
          </a:xfrm>
        </p:grpSpPr>
        <p:cxnSp>
          <p:nvCxnSpPr>
            <p:cNvPr id="53" name="Straight Arrow Connector 52"/>
            <p:cNvCxnSpPr>
              <a:stCxn id="3" idx="3"/>
              <a:endCxn id="7" idx="5"/>
            </p:cNvCxnSpPr>
            <p:nvPr/>
          </p:nvCxnSpPr>
          <p:spPr>
            <a:xfrm flipV="1">
              <a:off x="3407484" y="1499301"/>
              <a:ext cx="331522" cy="594"/>
            </a:xfrm>
            <a:prstGeom prst="straightConnector1">
              <a:avLst/>
            </a:prstGeom>
            <a:ln>
              <a:solidFill>
                <a:schemeClr val="tx2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Arrow Connector 54"/>
            <p:cNvCxnSpPr>
              <a:stCxn id="6" idx="3"/>
              <a:endCxn id="9" idx="5"/>
            </p:cNvCxnSpPr>
            <p:nvPr/>
          </p:nvCxnSpPr>
          <p:spPr>
            <a:xfrm>
              <a:off x="3341054" y="2570575"/>
              <a:ext cx="380756" cy="568"/>
            </a:xfrm>
            <a:prstGeom prst="straightConnector1">
              <a:avLst/>
            </a:prstGeom>
            <a:ln>
              <a:solidFill>
                <a:schemeClr val="tx2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Arrow Connector 56"/>
            <p:cNvCxnSpPr>
              <a:stCxn id="9" idx="2"/>
            </p:cNvCxnSpPr>
            <p:nvPr/>
          </p:nvCxnSpPr>
          <p:spPr>
            <a:xfrm flipV="1">
              <a:off x="4700321" y="2570575"/>
              <a:ext cx="196941" cy="568"/>
            </a:xfrm>
            <a:prstGeom prst="straightConnector1">
              <a:avLst/>
            </a:prstGeom>
            <a:ln>
              <a:solidFill>
                <a:schemeClr val="tx2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Arrow Connector 59"/>
            <p:cNvCxnSpPr>
              <a:stCxn id="7" idx="2"/>
            </p:cNvCxnSpPr>
            <p:nvPr/>
          </p:nvCxnSpPr>
          <p:spPr>
            <a:xfrm>
              <a:off x="4710556" y="1499301"/>
              <a:ext cx="186706" cy="594"/>
            </a:xfrm>
            <a:prstGeom prst="straightConnector1">
              <a:avLst/>
            </a:prstGeom>
            <a:ln>
              <a:solidFill>
                <a:schemeClr val="tx2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Arrow Connector 61"/>
            <p:cNvCxnSpPr>
              <a:stCxn id="25" idx="3"/>
              <a:endCxn id="12" idx="5"/>
            </p:cNvCxnSpPr>
            <p:nvPr/>
          </p:nvCxnSpPr>
          <p:spPr>
            <a:xfrm>
              <a:off x="6076838" y="1985860"/>
              <a:ext cx="186706" cy="1072"/>
            </a:xfrm>
            <a:prstGeom prst="straightConnector1">
              <a:avLst/>
            </a:prstGeom>
            <a:ln>
              <a:solidFill>
                <a:schemeClr val="tx2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Arrow Connector 63"/>
            <p:cNvCxnSpPr>
              <a:stCxn id="12" idx="2"/>
            </p:cNvCxnSpPr>
            <p:nvPr/>
          </p:nvCxnSpPr>
          <p:spPr>
            <a:xfrm flipV="1">
              <a:off x="7235094" y="1985860"/>
              <a:ext cx="220792" cy="1072"/>
            </a:xfrm>
            <a:prstGeom prst="straightConnector1">
              <a:avLst/>
            </a:prstGeom>
            <a:ln>
              <a:solidFill>
                <a:schemeClr val="tx2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Arrow Connector 78"/>
            <p:cNvCxnSpPr/>
            <p:nvPr/>
          </p:nvCxnSpPr>
          <p:spPr>
            <a:xfrm>
              <a:off x="2982604" y="3356289"/>
              <a:ext cx="0" cy="203565"/>
            </a:xfrm>
            <a:prstGeom prst="straightConnector1">
              <a:avLst/>
            </a:prstGeom>
            <a:ln>
              <a:solidFill>
                <a:schemeClr val="tx2"/>
              </a:solidFill>
              <a:headEnd type="arrow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Arrow Connector 79"/>
            <p:cNvCxnSpPr/>
            <p:nvPr/>
          </p:nvCxnSpPr>
          <p:spPr>
            <a:xfrm>
              <a:off x="5507132" y="3356289"/>
              <a:ext cx="0" cy="203565"/>
            </a:xfrm>
            <a:prstGeom prst="straightConnector1">
              <a:avLst/>
            </a:prstGeom>
            <a:ln>
              <a:solidFill>
                <a:schemeClr val="tx2"/>
              </a:solidFill>
              <a:headEnd type="arrow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Straight Arrow Connector 80"/>
            <p:cNvCxnSpPr/>
            <p:nvPr/>
          </p:nvCxnSpPr>
          <p:spPr>
            <a:xfrm>
              <a:off x="8075748" y="3356289"/>
              <a:ext cx="0" cy="218017"/>
            </a:xfrm>
            <a:prstGeom prst="straightConnector1">
              <a:avLst/>
            </a:prstGeom>
            <a:ln>
              <a:solidFill>
                <a:schemeClr val="tx2"/>
              </a:solidFill>
              <a:headEnd type="arrow"/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Arrow Connector 82"/>
            <p:cNvCxnSpPr>
              <a:stCxn id="5" idx="2"/>
            </p:cNvCxnSpPr>
            <p:nvPr/>
          </p:nvCxnSpPr>
          <p:spPr>
            <a:xfrm>
              <a:off x="1380853" y="3007608"/>
              <a:ext cx="973683" cy="1960"/>
            </a:xfrm>
            <a:prstGeom prst="straightConnector1">
              <a:avLst/>
            </a:prstGeom>
            <a:ln>
              <a:solidFill>
                <a:schemeClr val="tx2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/>
            <p:cNvCxnSpPr/>
            <p:nvPr/>
          </p:nvCxnSpPr>
          <p:spPr>
            <a:xfrm>
              <a:off x="1791283" y="3559854"/>
              <a:ext cx="6284465" cy="9110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/>
            <p:cNvCxnSpPr/>
            <p:nvPr/>
          </p:nvCxnSpPr>
          <p:spPr>
            <a:xfrm flipV="1">
              <a:off x="1792035" y="2996243"/>
              <a:ext cx="0" cy="563611"/>
            </a:xfrm>
            <a:prstGeom prst="line">
              <a:avLst/>
            </a:prstGeom>
            <a:ln>
              <a:solidFill>
                <a:schemeClr val="tx2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Elbow Connector 84"/>
            <p:cNvCxnSpPr>
              <a:stCxn id="2" idx="2"/>
              <a:endCxn id="6" idx="1"/>
            </p:cNvCxnSpPr>
            <p:nvPr/>
          </p:nvCxnSpPr>
          <p:spPr>
            <a:xfrm>
              <a:off x="1380853" y="1948474"/>
              <a:ext cx="1172806" cy="622101"/>
            </a:xfrm>
            <a:prstGeom prst="bentConnector3">
              <a:avLst>
                <a:gd name="adj1" fmla="val 57273"/>
              </a:avLst>
            </a:prstGeom>
            <a:ln>
              <a:solidFill>
                <a:schemeClr val="tx2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16" name="Group 115"/>
            <p:cNvGrpSpPr/>
            <p:nvPr/>
          </p:nvGrpSpPr>
          <p:grpSpPr>
            <a:xfrm>
              <a:off x="1466578" y="378808"/>
              <a:ext cx="8089591" cy="2630760"/>
              <a:chOff x="1466578" y="378808"/>
              <a:chExt cx="8089591" cy="2630760"/>
            </a:xfrm>
          </p:grpSpPr>
          <p:grpSp>
            <p:nvGrpSpPr>
              <p:cNvPr id="74" name="Group 73"/>
              <p:cNvGrpSpPr/>
              <p:nvPr/>
            </p:nvGrpSpPr>
            <p:grpSpPr>
              <a:xfrm>
                <a:off x="1466578" y="378808"/>
                <a:ext cx="6579984" cy="540628"/>
                <a:chOff x="1466578" y="378808"/>
                <a:chExt cx="6579984" cy="540628"/>
              </a:xfrm>
            </p:grpSpPr>
            <p:cxnSp>
              <p:nvCxnSpPr>
                <p:cNvPr id="35" name="Straight Arrow Connector 34"/>
                <p:cNvCxnSpPr/>
                <p:nvPr/>
              </p:nvCxnSpPr>
              <p:spPr>
                <a:xfrm>
                  <a:off x="1466578" y="919436"/>
                  <a:ext cx="887958" cy="0"/>
                </a:xfrm>
                <a:prstGeom prst="straightConnector1">
                  <a:avLst/>
                </a:prstGeom>
                <a:ln>
                  <a:solidFill>
                    <a:schemeClr val="tx2"/>
                  </a:solidFill>
                  <a:tailEnd type="arrow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" name="Straight Connector 36"/>
                <p:cNvCxnSpPr/>
                <p:nvPr/>
              </p:nvCxnSpPr>
              <p:spPr>
                <a:xfrm flipV="1">
                  <a:off x="1791283" y="378808"/>
                  <a:ext cx="0" cy="530810"/>
                </a:xfrm>
                <a:prstGeom prst="line">
                  <a:avLst/>
                </a:prstGeom>
                <a:ln>
                  <a:solidFill>
                    <a:schemeClr val="tx2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>
                <a:xfrm>
                  <a:off x="1791283" y="388626"/>
                  <a:ext cx="6255279" cy="0"/>
                </a:xfrm>
                <a:prstGeom prst="line">
                  <a:avLst/>
                </a:prstGeom>
                <a:ln>
                  <a:solidFill>
                    <a:schemeClr val="tx2"/>
                  </a:solidFill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Arrow Connector 40"/>
                <p:cNvCxnSpPr/>
                <p:nvPr/>
              </p:nvCxnSpPr>
              <p:spPr>
                <a:xfrm>
                  <a:off x="2953418" y="388626"/>
                  <a:ext cx="0" cy="203565"/>
                </a:xfrm>
                <a:prstGeom prst="straightConnector1">
                  <a:avLst/>
                </a:prstGeom>
                <a:ln>
                  <a:solidFill>
                    <a:schemeClr val="tx2"/>
                  </a:solidFill>
                  <a:tailEnd type="arrow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6" name="Straight Arrow Connector 45"/>
                <p:cNvCxnSpPr/>
                <p:nvPr/>
              </p:nvCxnSpPr>
              <p:spPr>
                <a:xfrm>
                  <a:off x="5477946" y="388626"/>
                  <a:ext cx="0" cy="203565"/>
                </a:xfrm>
                <a:prstGeom prst="straightConnector1">
                  <a:avLst/>
                </a:prstGeom>
                <a:ln>
                  <a:solidFill>
                    <a:schemeClr val="tx2"/>
                  </a:solidFill>
                  <a:tailEnd type="arrow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7" name="Straight Arrow Connector 46"/>
                <p:cNvCxnSpPr/>
                <p:nvPr/>
              </p:nvCxnSpPr>
              <p:spPr>
                <a:xfrm>
                  <a:off x="8046562" y="388626"/>
                  <a:ext cx="0" cy="218017"/>
                </a:xfrm>
                <a:prstGeom prst="straightConnector1">
                  <a:avLst/>
                </a:prstGeom>
                <a:ln>
                  <a:solidFill>
                    <a:schemeClr val="tx2"/>
                  </a:solidFill>
                  <a:tailEnd type="arrow"/>
                </a:ln>
              </p:spPr>
              <p:style>
                <a:lnRef idx="2">
                  <a:schemeClr val="accent1"/>
                </a:lnRef>
                <a:fillRef idx="0">
                  <a:schemeClr val="accent1"/>
                </a:fillRef>
                <a:effectRef idx="1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66" name="Straight Arrow Connector 65"/>
              <p:cNvCxnSpPr>
                <a:stCxn id="17" idx="3"/>
                <a:endCxn id="24" idx="5"/>
              </p:cNvCxnSpPr>
              <p:nvPr/>
            </p:nvCxnSpPr>
            <p:spPr>
              <a:xfrm flipV="1">
                <a:off x="8461369" y="3001576"/>
                <a:ext cx="1094800" cy="7992"/>
              </a:xfrm>
              <a:prstGeom prst="straightConnector1">
                <a:avLst/>
              </a:prstGeom>
              <a:ln>
                <a:solidFill>
                  <a:schemeClr val="tx2"/>
                </a:solidFill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8" name="Elbow Connector 107"/>
              <p:cNvCxnSpPr>
                <a:endCxn id="21" idx="5"/>
              </p:cNvCxnSpPr>
              <p:nvPr/>
            </p:nvCxnSpPr>
            <p:spPr>
              <a:xfrm flipV="1">
                <a:off x="8647998" y="576536"/>
                <a:ext cx="908171" cy="418759"/>
              </a:xfrm>
              <a:prstGeom prst="bentConnector3">
                <a:avLst>
                  <a:gd name="adj1" fmla="val 65654"/>
                </a:avLst>
              </a:prstGeom>
              <a:ln>
                <a:solidFill>
                  <a:schemeClr val="tx2"/>
                </a:solidFill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" name="Straight Arrow Connector 110"/>
              <p:cNvCxnSpPr>
                <a:endCxn id="22" idx="5"/>
              </p:cNvCxnSpPr>
              <p:nvPr/>
            </p:nvCxnSpPr>
            <p:spPr>
              <a:xfrm>
                <a:off x="8647998" y="1384883"/>
                <a:ext cx="908171" cy="0"/>
              </a:xfrm>
              <a:prstGeom prst="straightConnector1">
                <a:avLst/>
              </a:prstGeom>
              <a:ln>
                <a:solidFill>
                  <a:schemeClr val="tx2"/>
                </a:solidFill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5" name="Straight Arrow Connector 114"/>
              <p:cNvCxnSpPr>
                <a:endCxn id="23" idx="5"/>
              </p:cNvCxnSpPr>
              <p:nvPr/>
            </p:nvCxnSpPr>
            <p:spPr>
              <a:xfrm>
                <a:off x="8647998" y="2174233"/>
                <a:ext cx="908171" cy="18997"/>
              </a:xfrm>
              <a:prstGeom prst="straightConnector1">
                <a:avLst/>
              </a:prstGeom>
              <a:ln>
                <a:solidFill>
                  <a:schemeClr val="tx2"/>
                </a:solidFill>
                <a:tailEnd type="arrow"/>
              </a:ln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2043613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176</TotalTime>
  <Words>43</Words>
  <Application>Microsoft Office PowerPoint</Application>
  <PresentationFormat>Custom</PresentationFormat>
  <Paragraphs>28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>University of Washington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William Noble</dc:creator>
  <cp:lastModifiedBy>WILLIAM S. NOBLE</cp:lastModifiedBy>
  <cp:revision>12</cp:revision>
  <dcterms:created xsi:type="dcterms:W3CDTF">2014-03-26T23:56:09Z</dcterms:created>
  <dcterms:modified xsi:type="dcterms:W3CDTF">2014-05-06T16:59:41Z</dcterms:modified>
</cp:coreProperties>
</file>

<file path=docProps/thumbnail.jpeg>
</file>